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8" r:id="rId1"/>
  </p:sldMasterIdLst>
  <p:notesMasterIdLst>
    <p:notesMasterId r:id="rId9"/>
  </p:notesMasterIdLst>
  <p:sldIdLst>
    <p:sldId id="256" r:id="rId2"/>
    <p:sldId id="315" r:id="rId3"/>
    <p:sldId id="318" r:id="rId4"/>
    <p:sldId id="316" r:id="rId5"/>
    <p:sldId id="317" r:id="rId6"/>
    <p:sldId id="327" r:id="rId7"/>
    <p:sldId id="301"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IMA" initials="I" lastIdx="0" clrIdx="0">
    <p:extLst>
      <p:ext uri="{19B8F6BF-5375-455C-9EA6-DF929625EA0E}">
        <p15:presenceInfo xmlns:p15="http://schemas.microsoft.com/office/powerpoint/2012/main" userId="04f25faab6264c64"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F743B01-AC78-46A3-B6B8-F43130D27A43}" type="datetimeFigureOut">
              <a:rPr lang="en-US" smtClean="0"/>
              <a:t>2/14/2024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8744305-11EC-4144-A4D2-4A643C968104}" type="slidenum">
              <a:rPr lang="en-US" smtClean="0"/>
              <a:t>‹#›</a:t>
            </a:fld>
            <a:endParaRPr lang="en-US"/>
          </a:p>
        </p:txBody>
      </p:sp>
    </p:spTree>
    <p:extLst>
      <p:ext uri="{BB962C8B-B14F-4D97-AF65-F5344CB8AC3E}">
        <p14:creationId xmlns:p14="http://schemas.microsoft.com/office/powerpoint/2010/main" val="2880938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88EA6F9-F33C-46D7-AF52-45A8E36CAA50}" type="datetimeFigureOut">
              <a:rPr lang="en-IN" smtClean="0"/>
              <a:t>14-02-2024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32E8528B-0D95-4928-8651-23947CB5E86D}" type="slidenum">
              <a:rPr lang="en-IN" smtClean="0"/>
              <a:t>‹#›</a:t>
            </a:fld>
            <a:endParaRPr lang="en-IN"/>
          </a:p>
        </p:txBody>
      </p:sp>
    </p:spTree>
    <p:extLst>
      <p:ext uri="{BB962C8B-B14F-4D97-AF65-F5344CB8AC3E}">
        <p14:creationId xmlns:p14="http://schemas.microsoft.com/office/powerpoint/2010/main" val="3410612958"/>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88EA6F9-F33C-46D7-AF52-45A8E36CAA50}" type="datetimeFigureOut">
              <a:rPr lang="en-IN" smtClean="0"/>
              <a:t>14-02-2024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2E8528B-0D95-4928-8651-23947CB5E86D}" type="slidenum">
              <a:rPr lang="en-IN" smtClean="0"/>
              <a:t>‹#›</a:t>
            </a:fld>
            <a:endParaRPr lang="en-IN"/>
          </a:p>
        </p:txBody>
      </p:sp>
    </p:spTree>
    <p:extLst>
      <p:ext uri="{BB962C8B-B14F-4D97-AF65-F5344CB8AC3E}">
        <p14:creationId xmlns:p14="http://schemas.microsoft.com/office/powerpoint/2010/main" val="155805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88EA6F9-F33C-46D7-AF52-45A8E36CAA50}" type="datetimeFigureOut">
              <a:rPr lang="en-IN" smtClean="0"/>
              <a:t>14-02-2024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2E8528B-0D95-4928-8651-23947CB5E86D}" type="slidenum">
              <a:rPr lang="en-IN" smtClean="0"/>
              <a:t>‹#›</a:t>
            </a:fld>
            <a:endParaRPr lang="en-IN"/>
          </a:p>
        </p:txBody>
      </p:sp>
    </p:spTree>
    <p:extLst>
      <p:ext uri="{BB962C8B-B14F-4D97-AF65-F5344CB8AC3E}">
        <p14:creationId xmlns:p14="http://schemas.microsoft.com/office/powerpoint/2010/main" val="4309872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88EA6F9-F33C-46D7-AF52-45A8E36CAA50}" type="datetimeFigureOut">
              <a:rPr lang="en-IN" smtClean="0"/>
              <a:t>14-02-2024</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32E8528B-0D95-4928-8651-23947CB5E86D}" type="slidenum">
              <a:rPr lang="en-IN" smtClean="0"/>
              <a:t>‹#›</a:t>
            </a:fld>
            <a:endParaRPr lang="en-IN"/>
          </a:p>
        </p:txBody>
      </p:sp>
    </p:spTree>
    <p:extLst>
      <p:ext uri="{BB962C8B-B14F-4D97-AF65-F5344CB8AC3E}">
        <p14:creationId xmlns:p14="http://schemas.microsoft.com/office/powerpoint/2010/main" val="28274110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8593667" y="6272784"/>
            <a:ext cx="2644309" cy="365125"/>
          </a:xfrm>
        </p:spPr>
        <p:txBody>
          <a:bodyPr/>
          <a:lstStyle/>
          <a:p>
            <a:fld id="{588EA6F9-F33C-46D7-AF52-45A8E36CAA50}" type="datetimeFigureOut">
              <a:rPr lang="en-IN" smtClean="0"/>
              <a:t>14-02-2024</a:t>
            </a:fld>
            <a:endParaRPr lang="en-IN"/>
          </a:p>
        </p:txBody>
      </p:sp>
      <p:sp>
        <p:nvSpPr>
          <p:cNvPr id="5" name="Footer Placeholder 4"/>
          <p:cNvSpPr>
            <a:spLocks noGrp="1"/>
          </p:cNvSpPr>
          <p:nvPr>
            <p:ph type="ftr" sz="quarter" idx="11"/>
          </p:nvPr>
        </p:nvSpPr>
        <p:spPr>
          <a:xfrm>
            <a:off x="2182708" y="6272784"/>
            <a:ext cx="6327648" cy="365125"/>
          </a:xfrm>
        </p:spPr>
        <p:txBody>
          <a:bodyPr/>
          <a:lstStyle/>
          <a:p>
            <a:endParaRPr lang="en-IN"/>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32E8528B-0D95-4928-8651-23947CB5E86D}" type="slidenum">
              <a:rPr lang="en-IN" smtClean="0"/>
              <a:t>‹#›</a:t>
            </a:fld>
            <a:endParaRPr lang="en-IN"/>
          </a:p>
        </p:txBody>
      </p:sp>
    </p:spTree>
    <p:extLst>
      <p:ext uri="{BB962C8B-B14F-4D97-AF65-F5344CB8AC3E}">
        <p14:creationId xmlns:p14="http://schemas.microsoft.com/office/powerpoint/2010/main" val="17139185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88EA6F9-F33C-46D7-AF52-45A8E36CAA50}" type="datetimeFigureOut">
              <a:rPr lang="en-IN" smtClean="0"/>
              <a:t>14-02-2024</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32E8528B-0D95-4928-8651-23947CB5E86D}" type="slidenum">
              <a:rPr lang="en-IN" smtClean="0"/>
              <a:t>‹#›</a:t>
            </a:fld>
            <a:endParaRPr lang="en-IN"/>
          </a:p>
        </p:txBody>
      </p:sp>
    </p:spTree>
    <p:extLst>
      <p:ext uri="{BB962C8B-B14F-4D97-AF65-F5344CB8AC3E}">
        <p14:creationId xmlns:p14="http://schemas.microsoft.com/office/powerpoint/2010/main" val="9118738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88EA6F9-F33C-46D7-AF52-45A8E36CAA50}" type="datetimeFigureOut">
              <a:rPr lang="en-IN" smtClean="0"/>
              <a:t>14-02-2024</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32E8528B-0D95-4928-8651-23947CB5E86D}" type="slidenum">
              <a:rPr lang="en-IN" smtClean="0"/>
              <a:t>‹#›</a:t>
            </a:fld>
            <a:endParaRPr lang="en-IN"/>
          </a:p>
        </p:txBody>
      </p:sp>
    </p:spTree>
    <p:extLst>
      <p:ext uri="{BB962C8B-B14F-4D97-AF65-F5344CB8AC3E}">
        <p14:creationId xmlns:p14="http://schemas.microsoft.com/office/powerpoint/2010/main" val="22560592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88EA6F9-F33C-46D7-AF52-45A8E36CAA50}" type="datetimeFigureOut">
              <a:rPr lang="en-IN" smtClean="0"/>
              <a:t>14-02-2024</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32E8528B-0D95-4928-8651-23947CB5E86D}" type="slidenum">
              <a:rPr lang="en-IN" smtClean="0"/>
              <a:t>‹#›</a:t>
            </a:fld>
            <a:endParaRPr lang="en-IN"/>
          </a:p>
        </p:txBody>
      </p:sp>
    </p:spTree>
    <p:extLst>
      <p:ext uri="{BB962C8B-B14F-4D97-AF65-F5344CB8AC3E}">
        <p14:creationId xmlns:p14="http://schemas.microsoft.com/office/powerpoint/2010/main" val="779673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88EA6F9-F33C-46D7-AF52-45A8E36CAA50}" type="datetimeFigureOut">
              <a:rPr lang="en-IN" smtClean="0"/>
              <a:t>14-02-2024</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32E8528B-0D95-4928-8651-23947CB5E86D}" type="slidenum">
              <a:rPr lang="en-IN" smtClean="0"/>
              <a:t>‹#›</a:t>
            </a:fld>
            <a:endParaRPr lang="en-IN"/>
          </a:p>
        </p:txBody>
      </p:sp>
    </p:spTree>
    <p:extLst>
      <p:ext uri="{BB962C8B-B14F-4D97-AF65-F5344CB8AC3E}">
        <p14:creationId xmlns:p14="http://schemas.microsoft.com/office/powerpoint/2010/main" val="2900010290"/>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88EA6F9-F33C-46D7-AF52-45A8E36CAA50}" type="datetimeFigureOut">
              <a:rPr lang="en-IN" smtClean="0"/>
              <a:t>14-02-2024</a:t>
            </a:fld>
            <a:endParaRPr lang="en-IN"/>
          </a:p>
        </p:txBody>
      </p:sp>
      <p:sp>
        <p:nvSpPr>
          <p:cNvPr id="6" name="Footer Placeholder 5"/>
          <p:cNvSpPr>
            <a:spLocks noGrp="1"/>
          </p:cNvSpPr>
          <p:nvPr>
            <p:ph type="ftr" sz="quarter" idx="11"/>
          </p:nvPr>
        </p:nvSpPr>
        <p:spPr/>
        <p:txBody>
          <a:bodyPr/>
          <a:lstStyle/>
          <a:p>
            <a:endParaRPr lang="en-IN"/>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32E8528B-0D95-4928-8651-23947CB5E86D}" type="slidenum">
              <a:rPr lang="en-IN" smtClean="0"/>
              <a:t>‹#›</a:t>
            </a:fld>
            <a:endParaRPr lang="en-IN"/>
          </a:p>
        </p:txBody>
      </p:sp>
    </p:spTree>
    <p:extLst>
      <p:ext uri="{BB962C8B-B14F-4D97-AF65-F5344CB8AC3E}">
        <p14:creationId xmlns:p14="http://schemas.microsoft.com/office/powerpoint/2010/main" val="2758226031"/>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588EA6F9-F33C-46D7-AF52-45A8E36CAA50}" type="datetimeFigureOut">
              <a:rPr lang="en-IN" smtClean="0"/>
              <a:t>14-02-2024</a:t>
            </a:fld>
            <a:endParaRPr lang="en-IN"/>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32E8528B-0D95-4928-8651-23947CB5E86D}" type="slidenum">
              <a:rPr lang="en-IN" smtClean="0"/>
              <a:t>‹#›</a:t>
            </a:fld>
            <a:endParaRPr lang="en-IN"/>
          </a:p>
        </p:txBody>
      </p:sp>
    </p:spTree>
    <p:extLst>
      <p:ext uri="{BB962C8B-B14F-4D97-AF65-F5344CB8AC3E}">
        <p14:creationId xmlns:p14="http://schemas.microsoft.com/office/powerpoint/2010/main" val="25155636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588EA6F9-F33C-46D7-AF52-45A8E36CAA50}" type="datetimeFigureOut">
              <a:rPr lang="en-IN" smtClean="0"/>
              <a:t>14-02-2024</a:t>
            </a:fld>
            <a:endParaRPr lang="en-IN"/>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IN"/>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32E8528B-0D95-4928-8651-23947CB5E86D}" type="slidenum">
              <a:rPr lang="en-IN" smtClean="0"/>
              <a:t>‹#›</a:t>
            </a:fld>
            <a:endParaRPr lang="en-IN"/>
          </a:p>
        </p:txBody>
      </p:sp>
    </p:spTree>
    <p:extLst>
      <p:ext uri="{BB962C8B-B14F-4D97-AF65-F5344CB8AC3E}">
        <p14:creationId xmlns:p14="http://schemas.microsoft.com/office/powerpoint/2010/main" val="2598012453"/>
      </p:ext>
    </p:extLst>
  </p:cSld>
  <p:clrMap bg1="lt1" tx1="dk1" bg2="lt2" tx2="dk2" accent1="accent1" accent2="accent2" accent3="accent3" accent4="accent4" accent5="accent5" accent6="accent6" hlink="hlink" folHlink="folHlink"/>
  <p:sldLayoutIdLst>
    <p:sldLayoutId id="2147483869" r:id="rId1"/>
    <p:sldLayoutId id="2147483870" r:id="rId2"/>
    <p:sldLayoutId id="2147483871" r:id="rId3"/>
    <p:sldLayoutId id="2147483872" r:id="rId4"/>
    <p:sldLayoutId id="2147483873" r:id="rId5"/>
    <p:sldLayoutId id="2147483874" r:id="rId6"/>
    <p:sldLayoutId id="2147483875" r:id="rId7"/>
    <p:sldLayoutId id="2147483876" r:id="rId8"/>
    <p:sldLayoutId id="2147483877" r:id="rId9"/>
    <p:sldLayoutId id="2147483878" r:id="rId10"/>
    <p:sldLayoutId id="2147483879" r:id="rId11"/>
  </p:sldLayoutIdLst>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000" dirty="0"/>
              <a:t>Introducing DERIVATIVES	in Indian electricity sector				</a:t>
            </a:r>
            <a:r>
              <a:rPr lang="en-US" sz="4000" dirty="0"/>
              <a:t>			</a:t>
            </a:r>
            <a:endParaRPr lang="en-IN" dirty="0"/>
          </a:p>
        </p:txBody>
      </p:sp>
      <p:sp>
        <p:nvSpPr>
          <p:cNvPr id="3" name="Subtitle 2"/>
          <p:cNvSpPr>
            <a:spLocks noGrp="1"/>
          </p:cNvSpPr>
          <p:nvPr>
            <p:ph type="subTitle" idx="1"/>
          </p:nvPr>
        </p:nvSpPr>
        <p:spPr/>
        <p:txBody>
          <a:bodyPr/>
          <a:lstStyle/>
          <a:p>
            <a:pPr algn="r"/>
            <a:r>
              <a:rPr lang="en-US" dirty="0"/>
              <a:t>Ajay Pandey</a:t>
            </a:r>
          </a:p>
          <a:p>
            <a:pPr algn="r"/>
            <a:r>
              <a:rPr lang="en-US" dirty="0"/>
              <a:t>IIM Ahmedabad</a:t>
            </a:r>
            <a:endParaRPr lang="en-IN" dirty="0"/>
          </a:p>
        </p:txBody>
      </p:sp>
    </p:spTree>
    <p:extLst>
      <p:ext uri="{BB962C8B-B14F-4D97-AF65-F5344CB8AC3E}">
        <p14:creationId xmlns:p14="http://schemas.microsoft.com/office/powerpoint/2010/main" val="20253040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038B2F-FD8F-424C-B6D3-9C54C087E39D}"/>
              </a:ext>
            </a:extLst>
          </p:cNvPr>
          <p:cNvSpPr>
            <a:spLocks noGrp="1"/>
          </p:cNvSpPr>
          <p:nvPr>
            <p:ph type="title"/>
          </p:nvPr>
        </p:nvSpPr>
        <p:spPr/>
        <p:txBody>
          <a:bodyPr/>
          <a:lstStyle/>
          <a:p>
            <a:r>
              <a:rPr lang="en-US" dirty="0"/>
              <a:t>T</a:t>
            </a:r>
            <a:r>
              <a:rPr lang="en-IN" dirty="0"/>
              <a:t>he context</a:t>
            </a:r>
          </a:p>
        </p:txBody>
      </p:sp>
      <p:sp>
        <p:nvSpPr>
          <p:cNvPr id="3" name="Content Placeholder 2">
            <a:extLst>
              <a:ext uri="{FF2B5EF4-FFF2-40B4-BE49-F238E27FC236}">
                <a16:creationId xmlns:a16="http://schemas.microsoft.com/office/drawing/2014/main" id="{A97E6B95-4FB8-4C8D-8B19-57A86BA6081B}"/>
              </a:ext>
            </a:extLst>
          </p:cNvPr>
          <p:cNvSpPr>
            <a:spLocks noGrp="1"/>
          </p:cNvSpPr>
          <p:nvPr>
            <p:ph idx="1"/>
          </p:nvPr>
        </p:nvSpPr>
        <p:spPr/>
        <p:txBody>
          <a:bodyPr>
            <a:normAutofit/>
          </a:bodyPr>
          <a:lstStyle/>
          <a:p>
            <a:r>
              <a:rPr lang="en-US" dirty="0"/>
              <a:t>After enactment of EA 2003 and unbundling of the sector, most of the electricity purchased by the distribution companies from generators has been through long-term power purchase agreements from generators and bilateral short/medium term contracts. </a:t>
            </a:r>
          </a:p>
          <a:p>
            <a:r>
              <a:rPr lang="en-US" dirty="0"/>
              <a:t>The electricity markets (offering day-ahead, intra-day, real-time, and term-ahead contracts) currently account for a small part of the market for dispatch (~ 3-4%?). </a:t>
            </a:r>
          </a:p>
          <a:p>
            <a:r>
              <a:rPr lang="en-US" dirty="0"/>
              <a:t>At the ISTS (inter-state transmission system) level, SCED (security constrained economic dispatch) has been implemented. SCED uses the contracted energy price for dispatch. The plan was to move towards MBED (market based economic dispatch), which is yet to be implemented.</a:t>
            </a:r>
            <a:endParaRPr lang="en-IN" dirty="0"/>
          </a:p>
        </p:txBody>
      </p:sp>
    </p:spTree>
    <p:extLst>
      <p:ext uri="{BB962C8B-B14F-4D97-AF65-F5344CB8AC3E}">
        <p14:creationId xmlns:p14="http://schemas.microsoft.com/office/powerpoint/2010/main" val="28150676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484632"/>
            <a:ext cx="10058400" cy="1352481"/>
          </a:xfrm>
        </p:spPr>
        <p:txBody>
          <a:bodyPr>
            <a:normAutofit fontScale="90000"/>
          </a:bodyPr>
          <a:lstStyle/>
          <a:p>
            <a:r>
              <a:rPr lang="en-US" dirty="0"/>
              <a:t>Known Limitations of the bilateral contracts instead of market….</a:t>
            </a:r>
            <a:endParaRPr lang="en-IN" dirty="0"/>
          </a:p>
        </p:txBody>
      </p:sp>
      <p:sp>
        <p:nvSpPr>
          <p:cNvPr id="3" name="Content Placeholder 2"/>
          <p:cNvSpPr>
            <a:spLocks noGrp="1"/>
          </p:cNvSpPr>
          <p:nvPr>
            <p:ph idx="1"/>
          </p:nvPr>
        </p:nvSpPr>
        <p:spPr/>
        <p:txBody>
          <a:bodyPr>
            <a:normAutofit/>
          </a:bodyPr>
          <a:lstStyle/>
          <a:p>
            <a:pPr lvl="1"/>
            <a:r>
              <a:rPr lang="en-IN" dirty="0"/>
              <a:t>The bilateral contracts create a lock-in between the buyer and seller and if any party wants to get out of its obligations then the other party has to agree (for a price) and if that doesn't happen, then there is a risk of dispute and default. In such a case recourse to legal enforcement has to be taken by the objecting party.</a:t>
            </a:r>
          </a:p>
          <a:p>
            <a:pPr lvl="1"/>
            <a:r>
              <a:rPr lang="en-IN" dirty="0"/>
              <a:t>If the effect of lock-in is sought to be undone by any of the two parties by entering into an offsetting (opposite side, buy for a sell or sell for a buy) contract with another counter-party , then the entity is exposed to another counter-party risk with which it has entered into offsetting contract. </a:t>
            </a:r>
          </a:p>
          <a:p>
            <a:pPr lvl="1"/>
            <a:r>
              <a:rPr lang="en-IN" dirty="0"/>
              <a:t>Long-term bilateral contract in large quantity of asset or commodity increases the risk of default by any of the two counter-parties due to unwillingness or inability to fulfil its obligations. If that risk is reduced by allowing price variation, then the price risk cannot be mitigated.</a:t>
            </a:r>
          </a:p>
          <a:p>
            <a:pPr lvl="1"/>
            <a:r>
              <a:rPr lang="en-IN" dirty="0"/>
              <a:t>If there exists a liquid market in the electricity market, then the problems of lock-in, managing counter-party risks, and cost of disputes and contract enforcement can be taken care of through traded derivatives such as futures and options</a:t>
            </a:r>
          </a:p>
        </p:txBody>
      </p:sp>
    </p:spTree>
    <p:extLst>
      <p:ext uri="{BB962C8B-B14F-4D97-AF65-F5344CB8AC3E}">
        <p14:creationId xmlns:p14="http://schemas.microsoft.com/office/powerpoint/2010/main" val="2332999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D0C7AB-5B38-4F94-8A79-4CEDD3DDD24F}"/>
              </a:ext>
            </a:extLst>
          </p:cNvPr>
          <p:cNvSpPr>
            <a:spLocks noGrp="1"/>
          </p:cNvSpPr>
          <p:nvPr>
            <p:ph type="title"/>
          </p:nvPr>
        </p:nvSpPr>
        <p:spPr/>
        <p:txBody>
          <a:bodyPr>
            <a:normAutofit/>
          </a:bodyPr>
          <a:lstStyle/>
          <a:p>
            <a:r>
              <a:rPr lang="en-IN" dirty="0"/>
              <a:t>Special characteristics of electricity derivatives </a:t>
            </a:r>
          </a:p>
        </p:txBody>
      </p:sp>
      <p:sp>
        <p:nvSpPr>
          <p:cNvPr id="3" name="Content Placeholder 2">
            <a:extLst>
              <a:ext uri="{FF2B5EF4-FFF2-40B4-BE49-F238E27FC236}">
                <a16:creationId xmlns:a16="http://schemas.microsoft.com/office/drawing/2014/main" id="{4BA32B5C-9F48-44CF-BA01-CD77000B48A6}"/>
              </a:ext>
            </a:extLst>
          </p:cNvPr>
          <p:cNvSpPr>
            <a:spLocks noGrp="1"/>
          </p:cNvSpPr>
          <p:nvPr>
            <p:ph idx="1"/>
          </p:nvPr>
        </p:nvSpPr>
        <p:spPr/>
        <p:txBody>
          <a:bodyPr>
            <a:normAutofit/>
          </a:bodyPr>
          <a:lstStyle/>
          <a:p>
            <a:r>
              <a:rPr lang="en-US" dirty="0"/>
              <a:t>Unlike other asset of commodity markets in which derivatives are traded, electricity can not yet be stored for long-term in large quantities and hence the linkage between spot prices and futures/forward price is not driven by cost-of-carry. </a:t>
            </a:r>
          </a:p>
          <a:p>
            <a:r>
              <a:rPr lang="en-US" dirty="0"/>
              <a:t>In other words, the electricity derivatives may result in price discovery for the prices expected in the future by the market participants somewhat delinked with the spot prices. </a:t>
            </a:r>
            <a:endParaRPr lang="en-IN" dirty="0"/>
          </a:p>
        </p:txBody>
      </p:sp>
    </p:spTree>
    <p:extLst>
      <p:ext uri="{BB962C8B-B14F-4D97-AF65-F5344CB8AC3E}">
        <p14:creationId xmlns:p14="http://schemas.microsoft.com/office/powerpoint/2010/main" val="9637440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A2F185-038A-4ADC-8ED4-D4595A40EDC7}"/>
              </a:ext>
            </a:extLst>
          </p:cNvPr>
          <p:cNvSpPr>
            <a:spLocks noGrp="1"/>
          </p:cNvSpPr>
          <p:nvPr>
            <p:ph type="title"/>
          </p:nvPr>
        </p:nvSpPr>
        <p:spPr/>
        <p:txBody>
          <a:bodyPr>
            <a:normAutofit/>
          </a:bodyPr>
          <a:lstStyle/>
          <a:p>
            <a:r>
              <a:rPr lang="en-IN" dirty="0"/>
              <a:t>Necessary conditions for Introducing derivatives ….</a:t>
            </a:r>
          </a:p>
        </p:txBody>
      </p:sp>
      <p:sp>
        <p:nvSpPr>
          <p:cNvPr id="3" name="Content Placeholder 2">
            <a:extLst>
              <a:ext uri="{FF2B5EF4-FFF2-40B4-BE49-F238E27FC236}">
                <a16:creationId xmlns:a16="http://schemas.microsoft.com/office/drawing/2014/main" id="{C8F0F256-97A2-4041-A76B-42F095041B20}"/>
              </a:ext>
            </a:extLst>
          </p:cNvPr>
          <p:cNvSpPr>
            <a:spLocks noGrp="1"/>
          </p:cNvSpPr>
          <p:nvPr>
            <p:ph idx="1"/>
          </p:nvPr>
        </p:nvSpPr>
        <p:spPr/>
        <p:txBody>
          <a:bodyPr>
            <a:normAutofit/>
          </a:bodyPr>
          <a:lstStyle/>
          <a:p>
            <a:r>
              <a:rPr lang="en-US" dirty="0"/>
              <a:t>The reference/spot market, usually day-ahead, should be liquid for the hedgers (end-users) and speculators to feel confident about the price for settlement. Currently, we don’t have a single market for dispatch even at the ISTS level. Currently, market coupling is being discussed but a full-fledged MBED could be a starting point. </a:t>
            </a:r>
          </a:p>
          <a:p>
            <a:r>
              <a:rPr lang="en-US" dirty="0"/>
              <a:t>The derivative market itself should be liquid so that no one can influence the price. This will require active participation not only from users but others particularly large financial institutional players. That will improve the nature of price discovery , more information gathering on factors likely to affect demand and supply, and also act as an informal surveillance mechanism on attempt to manipulate market.</a:t>
            </a:r>
            <a:endParaRPr lang="en-IN" dirty="0"/>
          </a:p>
        </p:txBody>
      </p:sp>
    </p:spTree>
    <p:extLst>
      <p:ext uri="{BB962C8B-B14F-4D97-AF65-F5344CB8AC3E}">
        <p14:creationId xmlns:p14="http://schemas.microsoft.com/office/powerpoint/2010/main" val="23339405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7C27DD-8A91-10AB-C6A0-1F8AD3D7D94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1FE5BF8-E321-FE38-77D7-BD1986A9661A}"/>
              </a:ext>
            </a:extLst>
          </p:cNvPr>
          <p:cNvSpPr>
            <a:spLocks noGrp="1"/>
          </p:cNvSpPr>
          <p:nvPr>
            <p:ph type="title"/>
          </p:nvPr>
        </p:nvSpPr>
        <p:spPr/>
        <p:txBody>
          <a:bodyPr>
            <a:normAutofit/>
          </a:bodyPr>
          <a:lstStyle/>
          <a:p>
            <a:r>
              <a:rPr lang="en-IN" dirty="0"/>
              <a:t>Derivatives: Further considerations….</a:t>
            </a:r>
          </a:p>
        </p:txBody>
      </p:sp>
      <p:sp>
        <p:nvSpPr>
          <p:cNvPr id="3" name="Content Placeholder 2">
            <a:extLst>
              <a:ext uri="{FF2B5EF4-FFF2-40B4-BE49-F238E27FC236}">
                <a16:creationId xmlns:a16="http://schemas.microsoft.com/office/drawing/2014/main" id="{92CEFD88-C744-7C0F-63D1-F85BE4E5111F}"/>
              </a:ext>
            </a:extLst>
          </p:cNvPr>
          <p:cNvSpPr>
            <a:spLocks noGrp="1"/>
          </p:cNvSpPr>
          <p:nvPr>
            <p:ph idx="1"/>
          </p:nvPr>
        </p:nvSpPr>
        <p:spPr/>
        <p:txBody>
          <a:bodyPr>
            <a:normAutofit fontScale="92500"/>
          </a:bodyPr>
          <a:lstStyle/>
          <a:p>
            <a:r>
              <a:rPr lang="en-US" dirty="0"/>
              <a:t>The regulators (CERC/SEBI) need to jointly develop a </a:t>
            </a:r>
            <a:r>
              <a:rPr lang="en-IN" dirty="0"/>
              <a:t>surveillance mechanism to prevent market manipulation either directly or through related parties. This may require framing disclosure requirement and regulations. On surveillance, SEBI has experience from financial markets whereas CERC has the experience of the sector and information on sector-specific manipulation possibilities (economic or physical withholding).</a:t>
            </a:r>
          </a:p>
          <a:p>
            <a:r>
              <a:rPr lang="en-IN" dirty="0"/>
              <a:t>It is also important for the regulatory stance in the sector for power purchase costs to change so that the discoms are not penalized for hedging using derivatives. Currently, the stance is to pass on the contracted prices for physical delivery to be accepted as the allowed power purchase costs. With the use of derivatives, the cost of hedging has to be dealt with by the regulators.</a:t>
            </a:r>
          </a:p>
          <a:p>
            <a:r>
              <a:rPr lang="en-IN" dirty="0"/>
              <a:t>Finally in order to increase the liquidity and most economic dispatch, the PPAs with physical delivery obligations should be treated as financial contracts for energy prices and the transmission open access for long-term, medium-term and short-term should be done away with.</a:t>
            </a:r>
          </a:p>
        </p:txBody>
      </p:sp>
    </p:spTree>
    <p:extLst>
      <p:ext uri="{BB962C8B-B14F-4D97-AF65-F5344CB8AC3E}">
        <p14:creationId xmlns:p14="http://schemas.microsoft.com/office/powerpoint/2010/main" val="30238369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endParaRPr lang="en-IN" dirty="0"/>
          </a:p>
        </p:txBody>
      </p:sp>
      <p:sp>
        <p:nvSpPr>
          <p:cNvPr id="3" name="Content Placeholder 2"/>
          <p:cNvSpPr>
            <a:spLocks noGrp="1"/>
          </p:cNvSpPr>
          <p:nvPr>
            <p:ph idx="1"/>
          </p:nvPr>
        </p:nvSpPr>
        <p:spPr/>
        <p:txBody>
          <a:bodyPr/>
          <a:lstStyle/>
          <a:p>
            <a:pPr algn="ctr"/>
            <a:endParaRPr lang="en-US" dirty="0"/>
          </a:p>
          <a:p>
            <a:pPr algn="ctr"/>
            <a:endParaRPr lang="en-US" dirty="0"/>
          </a:p>
          <a:p>
            <a:pPr marL="0" indent="0" algn="ctr">
              <a:buNone/>
            </a:pPr>
            <a:r>
              <a:rPr lang="en-US" sz="3200" dirty="0"/>
              <a:t>Thank you!</a:t>
            </a:r>
            <a:endParaRPr lang="en-IN" sz="3200" dirty="0"/>
          </a:p>
        </p:txBody>
      </p:sp>
      <p:sp>
        <p:nvSpPr>
          <p:cNvPr id="5" name="TextBox 4">
            <a:extLst>
              <a:ext uri="{FF2B5EF4-FFF2-40B4-BE49-F238E27FC236}">
                <a16:creationId xmlns:a16="http://schemas.microsoft.com/office/drawing/2014/main" id="{4B706F36-6D5E-488B-99EF-3A2348C345DB}"/>
              </a:ext>
            </a:extLst>
          </p:cNvPr>
          <p:cNvSpPr txBox="1"/>
          <p:nvPr/>
        </p:nvSpPr>
        <p:spPr>
          <a:xfrm>
            <a:off x="3048456" y="3245703"/>
            <a:ext cx="6096912" cy="369332"/>
          </a:xfrm>
          <a:prstGeom prst="rect">
            <a:avLst/>
          </a:prstGeom>
          <a:noFill/>
        </p:spPr>
        <p:txBody>
          <a:bodyPr wrap="square">
            <a:spAutoFit/>
          </a:bodyPr>
          <a:lstStyle/>
          <a:p>
            <a:r>
              <a:rPr lang="en-US" b="0" dirty="0">
                <a:effectLst/>
              </a:rPr>
              <a:t> </a:t>
            </a:r>
            <a:endParaRPr lang="en-US" dirty="0"/>
          </a:p>
        </p:txBody>
      </p:sp>
    </p:spTree>
    <p:extLst>
      <p:ext uri="{BB962C8B-B14F-4D97-AF65-F5344CB8AC3E}">
        <p14:creationId xmlns:p14="http://schemas.microsoft.com/office/powerpoint/2010/main" val="337475235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panose="02060603050405020104"/>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panose="02060603020205020403"/>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TM03090434[[fn=Wood Type]]</Template>
  <TotalTime>5024</TotalTime>
  <Words>765</Words>
  <Application>Microsoft Office PowerPoint</Application>
  <PresentationFormat>Widescreen</PresentationFormat>
  <Paragraphs>27</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Calibri</vt:lpstr>
      <vt:lpstr>Rockwell</vt:lpstr>
      <vt:lpstr>Rockwell Condensed</vt:lpstr>
      <vt:lpstr>Wingdings</vt:lpstr>
      <vt:lpstr>Wood Type</vt:lpstr>
      <vt:lpstr>Introducing DERIVATIVES in Indian electricity sector       </vt:lpstr>
      <vt:lpstr>The context</vt:lpstr>
      <vt:lpstr>Known Limitations of the bilateral contracts instead of market….</vt:lpstr>
      <vt:lpstr>Special characteristics of electricity derivatives </vt:lpstr>
      <vt:lpstr>Necessary conditions for Introducing derivatives ….</vt:lpstr>
      <vt:lpstr>Derivatives: Further considerations….</vt:lpstr>
      <vt:lpstr> </vt:lpstr>
    </vt:vector>
  </TitlesOfParts>
  <Company>HP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Finacial Markets: An introduction to the course for MBA first year</dc:title>
  <dc:creator>IIMA</dc:creator>
  <cp:lastModifiedBy>Ajay Pandey</cp:lastModifiedBy>
  <cp:revision>317</cp:revision>
  <dcterms:created xsi:type="dcterms:W3CDTF">2020-06-25T04:10:12Z</dcterms:created>
  <dcterms:modified xsi:type="dcterms:W3CDTF">2024-02-14T05:39:01Z</dcterms:modified>
</cp:coreProperties>
</file>